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63" r:id="rId3"/>
    <p:sldId id="264" r:id="rId4"/>
    <p:sldId id="269" r:id="rId5"/>
    <p:sldId id="267" r:id="rId6"/>
    <p:sldId id="271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1F5C"/>
    <a:srgbClr val="1A1363"/>
    <a:srgbClr val="1A1360"/>
    <a:srgbClr val="D9D9D9"/>
    <a:srgbClr val="F4B183"/>
    <a:srgbClr val="B5A27D"/>
    <a:srgbClr val="8FAADC"/>
    <a:srgbClr val="002060"/>
    <a:srgbClr val="CDC09E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F25A8-9B21-014B-9B91-C85E4F1E429A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4390E-CA37-964D-899B-3C8105A1AEAB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04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35DDB7-FFE5-B64B-8E5F-9D231E5E04DD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78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038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65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737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1798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9161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52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22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89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F67EA-F6BA-B84B-A3C4-FD13CEA159E9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4924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600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748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782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4390E-CA37-964D-899B-3C8105A1AEAB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444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64747A-FE56-AE45-8347-09269F99E763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761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E5602-6F0A-0142-A696-2026C7605B55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73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5C971D-869E-5248-9BA0-0737B2F3F98C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07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21F0CC-B676-594E-8DC9-AF848E6E06BA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616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99B8A-158E-7942-9A4D-F339CFD1F67E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933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</a:rPr>
              <a:t>Colloquium Spectroscopicum Internationale XXXV, 2007, Xiamen, China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8F28FE-167F-7C47-BE4A-083D3FA4B99D}" type="slidenum">
              <a:rPr lang="tr-T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70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tr-TR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tr-TR" altLang="en-US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Colloquium Spectroscopicum Internationale XXXV, 2007, Xiamen, China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DF4390E-CA37-964D-899B-3C8105A1AEAB}" type="slidenum">
              <a:rPr lang="tr-TR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tr-TR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428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9/30/2022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571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5.svg"/><Relationship Id="rId18" Type="http://schemas.openxmlformats.org/officeDocument/2006/relationships/image" Target="../media/image14.png"/><Relationship Id="rId26" Type="http://schemas.openxmlformats.org/officeDocument/2006/relationships/image" Target="../media/image18.png"/><Relationship Id="rId3" Type="http://schemas.openxmlformats.org/officeDocument/2006/relationships/image" Target="../media/image5.svg"/><Relationship Id="rId21" Type="http://schemas.openxmlformats.org/officeDocument/2006/relationships/image" Target="../media/image23.svg"/><Relationship Id="rId7" Type="http://schemas.openxmlformats.org/officeDocument/2006/relationships/image" Target="../media/image9.svg"/><Relationship Id="rId12" Type="http://schemas.openxmlformats.org/officeDocument/2006/relationships/image" Target="../media/image11.png"/><Relationship Id="rId17" Type="http://schemas.openxmlformats.org/officeDocument/2006/relationships/image" Target="../media/image19.svg"/><Relationship Id="rId25" Type="http://schemas.openxmlformats.org/officeDocument/2006/relationships/image" Target="../media/image27.svg"/><Relationship Id="rId2" Type="http://schemas.openxmlformats.org/officeDocument/2006/relationships/image" Target="../media/image6.png"/><Relationship Id="rId16" Type="http://schemas.openxmlformats.org/officeDocument/2006/relationships/image" Target="../media/image13.png"/><Relationship Id="rId20" Type="http://schemas.openxmlformats.org/officeDocument/2006/relationships/image" Target="../media/image15.png"/><Relationship Id="rId29" Type="http://schemas.openxmlformats.org/officeDocument/2006/relationships/image" Target="../media/image3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24" Type="http://schemas.openxmlformats.org/officeDocument/2006/relationships/image" Target="../media/image17.png"/><Relationship Id="rId32" Type="http://schemas.openxmlformats.org/officeDocument/2006/relationships/image" Target="../media/image3.pn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23" Type="http://schemas.openxmlformats.org/officeDocument/2006/relationships/image" Target="../media/image25.svg"/><Relationship Id="rId28" Type="http://schemas.openxmlformats.org/officeDocument/2006/relationships/image" Target="../media/image19.png"/><Relationship Id="rId10" Type="http://schemas.openxmlformats.org/officeDocument/2006/relationships/image" Target="../media/image10.png"/><Relationship Id="rId19" Type="http://schemas.openxmlformats.org/officeDocument/2006/relationships/image" Target="../media/image21.svg"/><Relationship Id="rId31" Type="http://schemas.openxmlformats.org/officeDocument/2006/relationships/image" Target="../media/image33.svg"/><Relationship Id="rId4" Type="http://schemas.openxmlformats.org/officeDocument/2006/relationships/image" Target="../media/image7.png"/><Relationship Id="rId9" Type="http://schemas.openxmlformats.org/officeDocument/2006/relationships/image" Target="../media/image11.svg"/><Relationship Id="rId14" Type="http://schemas.openxmlformats.org/officeDocument/2006/relationships/image" Target="../media/image12.png"/><Relationship Id="rId22" Type="http://schemas.openxmlformats.org/officeDocument/2006/relationships/image" Target="../media/image16.png"/><Relationship Id="rId27" Type="http://schemas.openxmlformats.org/officeDocument/2006/relationships/image" Target="../media/image29.svg"/><Relationship Id="rId30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83.svg"/><Relationship Id="rId3" Type="http://schemas.openxmlformats.org/officeDocument/2006/relationships/image" Target="../media/image73.svg"/><Relationship Id="rId7" Type="http://schemas.openxmlformats.org/officeDocument/2006/relationships/image" Target="../media/image77.svg"/><Relationship Id="rId12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png"/><Relationship Id="rId11" Type="http://schemas.openxmlformats.org/officeDocument/2006/relationships/image" Target="../media/image81.svg"/><Relationship Id="rId5" Type="http://schemas.openxmlformats.org/officeDocument/2006/relationships/image" Target="../media/image75.sv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image" Target="../media/image7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Resim 5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12" t="25980" r="27316" b="25377"/>
          <a:stretch/>
        </p:blipFill>
        <p:spPr>
          <a:xfrm>
            <a:off x="-29497" y="0"/>
            <a:ext cx="12211666" cy="6872748"/>
          </a:xfrm>
          <a:prstGeom prst="rect">
            <a:avLst/>
          </a:prstGeom>
        </p:spPr>
      </p:pic>
      <p:sp>
        <p:nvSpPr>
          <p:cNvPr id="45059" name="AutoShape 8" descr="Image result for ibb logo">
            <a:extLst>
              <a:ext uri="{FF2B5EF4-FFF2-40B4-BE49-F238E27FC236}">
                <a16:creationId xmlns:a16="http://schemas.microsoft.com/office/drawing/2014/main" xmlns="" id="{C0C3CC4A-BC55-FE49-B0C8-29DCD75AF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595578"/>
            <a:ext cx="1558942" cy="13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203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0112" name="Dikdörtgen 90111"/>
          <p:cNvSpPr/>
          <p:nvPr/>
        </p:nvSpPr>
        <p:spPr>
          <a:xfrm>
            <a:off x="0" y="0"/>
            <a:ext cx="12192000" cy="4665089"/>
          </a:xfrm>
          <a:prstGeom prst="rect">
            <a:avLst/>
          </a:prstGeom>
          <a:solidFill>
            <a:srgbClr val="061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329" y="3312398"/>
            <a:ext cx="90677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36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ÖĞRENCİ REHBERLİK VE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en-US" sz="36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KARİYER MERKEZİ</a:t>
            </a:r>
            <a:endParaRPr lang="tr-TR" altLang="en-US" sz="3600" b="1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4" name="Metin kutusu 43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7521" y="2698371"/>
            <a:ext cx="906779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2400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YILDIZ TEKNİK ÜNİVERSİTESİ</a:t>
            </a:r>
            <a:endParaRPr lang="tr-TR" altLang="en-US" sz="2400" dirty="0">
              <a:solidFill>
                <a:schemeClr val="bg1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5" name="Metin kutusu 44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947" y="4829979"/>
            <a:ext cx="906779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2500" b="1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Doç. Dr. Şükran Şeker</a:t>
            </a:r>
            <a:endParaRPr lang="tr-TR" altLang="en-US" sz="2500" b="1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6" name="Metin kutusu 45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673" y="5198109"/>
            <a:ext cx="90677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en-US" sz="160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Müdür</a:t>
            </a:r>
            <a:endParaRPr lang="tr-TR" altLang="en-US" sz="16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7" name="Metin kutusu 46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6488688"/>
            <a:ext cx="9067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altLang="en-US" sz="1400" dirty="0" smtClean="0">
                <a:solidFill>
                  <a:srgbClr val="00206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03.10.2022</a:t>
            </a:r>
            <a:endParaRPr lang="tr-TR" altLang="en-US" sz="1400" dirty="0">
              <a:solidFill>
                <a:srgbClr val="00206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5043" y="354121"/>
            <a:ext cx="216191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5635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8" descr="Image result for ibb logo">
            <a:extLst>
              <a:ext uri="{FF2B5EF4-FFF2-40B4-BE49-F238E27FC236}">
                <a16:creationId xmlns:a16="http://schemas.microsoft.com/office/drawing/2014/main" xmlns="" id="{C0C3CC4A-BC55-FE49-B0C8-29DCD75AF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595578"/>
            <a:ext cx="1558942" cy="13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203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232907" y="1264370"/>
            <a:ext cx="9891481" cy="360000"/>
          </a:xfrm>
          <a:prstGeom prst="rect">
            <a:avLst/>
          </a:prstGeom>
          <a:solidFill>
            <a:srgbClr val="CDC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solidFill>
                <a:prstClr val="white"/>
              </a:solidFill>
            </a:endParaRPr>
          </a:p>
        </p:txBody>
      </p:sp>
      <p:grpSp>
        <p:nvGrpSpPr>
          <p:cNvPr id="90113" name="Grup 90112"/>
          <p:cNvGrpSpPr/>
          <p:nvPr/>
        </p:nvGrpSpPr>
        <p:grpSpPr>
          <a:xfrm>
            <a:off x="0" y="0"/>
            <a:ext cx="12192000" cy="6911902"/>
            <a:chOff x="0" y="0"/>
            <a:chExt cx="12192000" cy="6911902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2777"/>
            <a:stretch/>
          </p:blipFill>
          <p:spPr>
            <a:xfrm>
              <a:off x="0" y="0"/>
              <a:ext cx="12192000" cy="1181100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0000"/>
            <a:stretch/>
          </p:blipFill>
          <p:spPr>
            <a:xfrm>
              <a:off x="134112" y="6236207"/>
              <a:ext cx="11917680" cy="675695"/>
            </a:xfrm>
            <a:prstGeom prst="rect">
              <a:avLst/>
            </a:prstGeom>
          </p:spPr>
        </p:pic>
        <p:sp>
          <p:nvSpPr>
            <p:cNvPr id="90112" name="Dikdörtgen 90111"/>
            <p:cNvSpPr/>
            <p:nvPr/>
          </p:nvSpPr>
          <p:spPr>
            <a:xfrm>
              <a:off x="0" y="70999"/>
              <a:ext cx="12192000" cy="950650"/>
            </a:xfrm>
            <a:prstGeom prst="rect">
              <a:avLst/>
            </a:prstGeom>
            <a:solidFill>
              <a:srgbClr val="061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9" y="388060"/>
            <a:ext cx="11739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2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ÖĞRENCİ REHBERLİK </a:t>
            </a:r>
            <a:r>
              <a:rPr lang="tr-TR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  </a:t>
            </a:r>
            <a:r>
              <a:rPr lang="tr-TR" altLang="en-US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KARİYER </a:t>
            </a:r>
            <a:r>
              <a:rPr lang="tr-TR" altLang="en-US" sz="2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MERKEZİ</a:t>
            </a:r>
          </a:p>
        </p:txBody>
      </p:sp>
      <p:sp>
        <p:nvSpPr>
          <p:cNvPr id="11" name="Dikdörtgen 10"/>
          <p:cNvSpPr/>
          <p:nvPr/>
        </p:nvSpPr>
        <p:spPr>
          <a:xfrm>
            <a:off x="232906" y="1697595"/>
            <a:ext cx="9891481" cy="360000"/>
          </a:xfrm>
          <a:prstGeom prst="rect">
            <a:avLst/>
          </a:prstGeom>
          <a:solidFill>
            <a:srgbClr val="CDC0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1600">
              <a:solidFill>
                <a:prstClr val="white"/>
              </a:solidFill>
            </a:endParaRPr>
          </a:p>
        </p:txBody>
      </p:sp>
      <p:sp>
        <p:nvSpPr>
          <p:cNvPr id="22" name="Metin kutusu 21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24085" y="1147729"/>
            <a:ext cx="11805462" cy="1395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ts val="3062"/>
              </a:lnSpc>
              <a:buNone/>
            </a:pPr>
            <a:r>
              <a:rPr lang="tr-TR" sz="1800" dirty="0" smtClean="0">
                <a:solidFill>
                  <a:srgbClr val="000000"/>
                </a:solidFill>
              </a:rPr>
              <a:t>  Öğrenci Rehberlik ve Kariyer Merkezi (ÖRKAM) </a:t>
            </a:r>
            <a:r>
              <a:rPr lang="tr-TR" sz="1800" dirty="0" err="1" smtClean="0">
                <a:solidFill>
                  <a:srgbClr val="000000"/>
                </a:solidFill>
              </a:rPr>
              <a:t>Davutpaşa</a:t>
            </a:r>
            <a:r>
              <a:rPr lang="tr-TR" sz="1800" dirty="0" smtClean="0">
                <a:solidFill>
                  <a:srgbClr val="000000"/>
                </a:solidFill>
              </a:rPr>
              <a:t> Kampüsü Kışla Binası giriş katında</a:t>
            </a:r>
          </a:p>
          <a:p>
            <a:pPr algn="ctr">
              <a:lnSpc>
                <a:spcPts val="3062"/>
              </a:lnSpc>
              <a:buNone/>
            </a:pPr>
            <a:r>
              <a:rPr lang="tr-TR" sz="1800" dirty="0" smtClean="0">
                <a:solidFill>
                  <a:srgbClr val="000000"/>
                </a:solidFill>
              </a:rPr>
              <a:t>A 1024 </a:t>
            </a:r>
            <a:r>
              <a:rPr lang="tr-TR" sz="1800" dirty="0" err="1" smtClean="0">
                <a:solidFill>
                  <a:srgbClr val="000000"/>
                </a:solidFill>
              </a:rPr>
              <a:t>no</a:t>
            </a:r>
            <a:r>
              <a:rPr lang="tr-TR" sz="1800" dirty="0" smtClean="0">
                <a:solidFill>
                  <a:srgbClr val="000000"/>
                </a:solidFill>
              </a:rPr>
              <a:t> </a:t>
            </a:r>
            <a:r>
              <a:rPr lang="tr-TR" sz="1800" dirty="0" err="1" smtClean="0">
                <a:solidFill>
                  <a:srgbClr val="000000"/>
                </a:solidFill>
              </a:rPr>
              <a:t>lu</a:t>
            </a:r>
            <a:r>
              <a:rPr lang="tr-TR" sz="1800" dirty="0" smtClean="0">
                <a:solidFill>
                  <a:srgbClr val="000000"/>
                </a:solidFill>
              </a:rPr>
              <a:t> odada yer almaktadır.</a:t>
            </a:r>
          </a:p>
          <a:p>
            <a:pPr algn="ctr">
              <a:lnSpc>
                <a:spcPts val="3062"/>
              </a:lnSpc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 </a:t>
            </a:r>
            <a:endParaRPr lang="en-US" sz="1800" dirty="0">
              <a:solidFill>
                <a:srgbClr val="000000"/>
              </a:solidFill>
            </a:endParaRPr>
          </a:p>
        </p:txBody>
      </p:sp>
      <p:pic>
        <p:nvPicPr>
          <p:cNvPr id="12" name="Picture 2" descr="C:\Users\Umran\Desktop\ytu-kampus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9471" y="2209583"/>
            <a:ext cx="5040747" cy="280860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etin kutusu 12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19257" y="5093316"/>
            <a:ext cx="11472541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tr-TR" sz="6000" dirty="0" smtClean="0">
                <a:solidFill>
                  <a:srgbClr val="061F5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www.orkam.yildiz.edu.tr</a:t>
            </a:r>
            <a:endParaRPr lang="tr-TR" sz="1600" dirty="0" smtClean="0">
              <a:solidFill>
                <a:srgbClr val="061F5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16" name="Picture 6"/>
          <p:cNvPicPr>
            <a:picLocks noChangeAspect="1"/>
          </p:cNvPicPr>
          <p:nvPr/>
        </p:nvPicPr>
        <p:blipFill>
          <a:blip r:embed="rId4"/>
          <a:srcRect t="12305" b="12305"/>
          <a:stretch>
            <a:fillRect/>
          </a:stretch>
        </p:blipFill>
        <p:spPr>
          <a:xfrm>
            <a:off x="5959382" y="2181600"/>
            <a:ext cx="4288465" cy="305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442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AutoShape 8" descr="Image result for ibb logo">
            <a:extLst>
              <a:ext uri="{FF2B5EF4-FFF2-40B4-BE49-F238E27FC236}">
                <a16:creationId xmlns:a16="http://schemas.microsoft.com/office/drawing/2014/main" xmlns="" id="{C0C3CC4A-BC55-FE49-B0C8-29DCD75AF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0" y="-595578"/>
            <a:ext cx="1558942" cy="1386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tr-TR" altLang="tr-TR" sz="2032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grpSp>
        <p:nvGrpSpPr>
          <p:cNvPr id="90113" name="Grup 9011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7" name="Resim 1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82777"/>
            <a:stretch/>
          </p:blipFill>
          <p:spPr>
            <a:xfrm>
              <a:off x="0" y="0"/>
              <a:ext cx="12192000" cy="1181100"/>
            </a:xfrm>
            <a:prstGeom prst="rect">
              <a:avLst/>
            </a:prstGeom>
          </p:spPr>
        </p:pic>
        <p:pic>
          <p:nvPicPr>
            <p:cNvPr id="8" name="Resim 7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90000"/>
            <a:stretch/>
          </p:blipFill>
          <p:spPr>
            <a:xfrm>
              <a:off x="0" y="6172200"/>
              <a:ext cx="12192000" cy="685800"/>
            </a:xfrm>
            <a:prstGeom prst="rect">
              <a:avLst/>
            </a:prstGeom>
          </p:spPr>
        </p:pic>
        <p:sp>
          <p:nvSpPr>
            <p:cNvPr id="90112" name="Dikdörtgen 90111"/>
            <p:cNvSpPr/>
            <p:nvPr/>
          </p:nvSpPr>
          <p:spPr>
            <a:xfrm>
              <a:off x="0" y="70999"/>
              <a:ext cx="12192000" cy="950650"/>
            </a:xfrm>
            <a:prstGeom prst="rect">
              <a:avLst/>
            </a:prstGeom>
            <a:solidFill>
              <a:srgbClr val="061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sp>
        <p:nvSpPr>
          <p:cNvPr id="6" name="Metin kutusu 5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9" y="388060"/>
            <a:ext cx="11739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2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ÖĞRENCİ REHBERLİK </a:t>
            </a:r>
            <a:r>
              <a:rPr lang="tr-TR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  </a:t>
            </a:r>
            <a:r>
              <a:rPr lang="tr-TR" altLang="en-US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KARİYER </a:t>
            </a:r>
            <a:r>
              <a:rPr lang="tr-TR" altLang="en-US" sz="2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MERKEZİ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4493" y="1121496"/>
            <a:ext cx="10515600" cy="4351338"/>
          </a:xfrm>
        </p:spPr>
        <p:txBody>
          <a:bodyPr/>
          <a:lstStyle/>
          <a:p>
            <a:pPr algn="ctr">
              <a:lnSpc>
                <a:spcPts val="4424"/>
              </a:lnSpc>
            </a:pPr>
            <a:r>
              <a:rPr lang="en-US" dirty="0" err="1">
                <a:solidFill>
                  <a:srgbClr val="AD976E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Amacımız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öğrencilerimizin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eğitimleri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sırasında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kendilerini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tanımalarını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sağlayarak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iş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dünyasının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ihtiyaçları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doğrultusunda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kariyerlerinin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planlanmasında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destek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sağlamak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mezuniyet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sonrası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kendilerini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geliştirebilecekleri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işlere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yerleştirilmelerini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sağlamaktır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. </a:t>
            </a:r>
          </a:p>
          <a:p>
            <a:pPr algn="ctr">
              <a:lnSpc>
                <a:spcPts val="4424"/>
              </a:lnSpc>
            </a:pP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•</a:t>
            </a:r>
            <a:r>
              <a:rPr lang="en-US" dirty="0" err="1">
                <a:solidFill>
                  <a:srgbClr val="AD976E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Merkezimiz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;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öğrenciler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mezunlar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çalışanların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yetenek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bilgi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beceri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ilgi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isteklerini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dikkate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alarak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kariyer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planlama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ve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geliştirme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yetkinliklerinin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iyileştirilmesini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sağlamayı</a:t>
            </a:r>
            <a:r>
              <a:rPr lang="en-US" dirty="0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ea typeface="Nirmala UI Semilight" panose="020B0402040204020203" pitchFamily="34" charset="0"/>
                <a:cs typeface="Nirmala UI Semilight" panose="020B0402040204020203" pitchFamily="34" charset="0"/>
              </a:rPr>
              <a:t>amaçlamaktadır</a:t>
            </a: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9067939" y="5902380"/>
            <a:ext cx="2925801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tr-TR" dirty="0">
                <a:solidFill>
                  <a:srgbClr val="061F5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www.orkam.yildiz.edu.tr</a:t>
            </a:r>
            <a:endParaRPr lang="tr-TR" sz="800" dirty="0">
              <a:solidFill>
                <a:srgbClr val="061F5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52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204112" y="6454762"/>
            <a:ext cx="3781235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Öğrenci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Rehberlik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ve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Kariyer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Merkezi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(ÖRKAM)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387819" y="6456003"/>
            <a:ext cx="280418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tr-TR" sz="1087" dirty="0" smtClean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www.orkam.yildiz.edu.tr</a:t>
            </a:r>
            <a:endParaRPr lang="en-US" sz="1087" dirty="0">
              <a:solidFill>
                <a:srgbClr val="D9D9D9">
                  <a:alpha val="80784"/>
                </a:srgbClr>
              </a:solidFill>
              <a:latin typeface="Barlow Medium Bold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0208" y="2755959"/>
            <a:ext cx="1175111" cy="117511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431885" y="2755959"/>
            <a:ext cx="1175111" cy="11751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506047" y="2755959"/>
            <a:ext cx="1175111" cy="1175111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357723" y="2755959"/>
            <a:ext cx="1175111" cy="117511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275452" y="2755959"/>
            <a:ext cx="1175111" cy="117511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 r="50000"/>
          <a:stretch>
            <a:fillRect/>
          </a:stretch>
        </p:blipFill>
        <p:spPr>
          <a:xfrm rot="5400000">
            <a:off x="1629880" y="1729865"/>
            <a:ext cx="1075767" cy="215153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rcRect r="50000"/>
          <a:stretch>
            <a:fillRect/>
          </a:stretch>
        </p:blipFill>
        <p:spPr>
          <a:xfrm rot="5400000">
            <a:off x="5481557" y="1729865"/>
            <a:ext cx="1075767" cy="21515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7"/>
              </a:ext>
            </a:extLst>
          </a:blip>
          <a:srcRect r="50000"/>
          <a:stretch>
            <a:fillRect/>
          </a:stretch>
        </p:blipFill>
        <p:spPr>
          <a:xfrm rot="5400000">
            <a:off x="9325124" y="1729865"/>
            <a:ext cx="1075767" cy="215153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9"/>
              </a:ext>
            </a:extLst>
          </a:blip>
          <a:srcRect r="50000"/>
          <a:stretch>
            <a:fillRect/>
          </a:stretch>
        </p:blipFill>
        <p:spPr>
          <a:xfrm rot="-5400000">
            <a:off x="3555718" y="2792116"/>
            <a:ext cx="1075767" cy="21515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1"/>
              </a:ext>
            </a:extLst>
          </a:blip>
          <a:srcRect r="50000"/>
          <a:stretch>
            <a:fillRect/>
          </a:stretch>
        </p:blipFill>
        <p:spPr>
          <a:xfrm rot="-5400000">
            <a:off x="7407395" y="2792116"/>
            <a:ext cx="1075767" cy="2151533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 rot="-2700000">
            <a:off x="2921230" y="3127451"/>
            <a:ext cx="405747" cy="405097"/>
            <a:chOff x="0" y="0"/>
            <a:chExt cx="6350000" cy="633984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DAB7"/>
            </a:solidFill>
          </p:spPr>
        </p:sp>
      </p:grpSp>
      <p:grpSp>
        <p:nvGrpSpPr>
          <p:cNvPr id="18" name="Group 18"/>
          <p:cNvGrpSpPr/>
          <p:nvPr/>
        </p:nvGrpSpPr>
        <p:grpSpPr>
          <a:xfrm rot="-2700000">
            <a:off x="6786421" y="3127451"/>
            <a:ext cx="405747" cy="405097"/>
            <a:chOff x="0" y="0"/>
            <a:chExt cx="6350000" cy="633984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E9FC6"/>
            </a:solidFill>
          </p:spPr>
        </p:sp>
      </p:grpSp>
      <p:grpSp>
        <p:nvGrpSpPr>
          <p:cNvPr id="20" name="Group 20"/>
          <p:cNvGrpSpPr/>
          <p:nvPr/>
        </p:nvGrpSpPr>
        <p:grpSpPr>
          <a:xfrm rot="-2700000">
            <a:off x="10610453" y="3127451"/>
            <a:ext cx="405747" cy="405097"/>
            <a:chOff x="0" y="0"/>
            <a:chExt cx="6350000" cy="633984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6205C"/>
            </a:solidFill>
          </p:spPr>
        </p:sp>
      </p:grpSp>
      <p:grpSp>
        <p:nvGrpSpPr>
          <p:cNvPr id="22" name="Group 22"/>
          <p:cNvGrpSpPr/>
          <p:nvPr/>
        </p:nvGrpSpPr>
        <p:grpSpPr>
          <a:xfrm rot="8100000">
            <a:off x="4850269" y="3140966"/>
            <a:ext cx="405747" cy="405097"/>
            <a:chOff x="0" y="0"/>
            <a:chExt cx="6350000" cy="633984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BC88"/>
            </a:solidFill>
          </p:spPr>
        </p:sp>
      </p:grpSp>
      <p:grpSp>
        <p:nvGrpSpPr>
          <p:cNvPr id="24" name="Group 24"/>
          <p:cNvGrpSpPr/>
          <p:nvPr/>
        </p:nvGrpSpPr>
        <p:grpSpPr>
          <a:xfrm rot="8100000">
            <a:off x="8701945" y="3140966"/>
            <a:ext cx="405747" cy="405097"/>
            <a:chOff x="0" y="0"/>
            <a:chExt cx="6350000" cy="633984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l="l" t="t" r="r" b="b"/>
              <a:pathLst>
                <a:path w="6350000" h="633984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4A6"/>
            </a:solidFill>
          </p:spPr>
        </p:sp>
      </p:grpSp>
      <p:pic>
        <p:nvPicPr>
          <p:cNvPr id="26" name="Picture 2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1792073" y="2950877"/>
            <a:ext cx="751380" cy="824560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5651143" y="2950877"/>
            <a:ext cx="736593" cy="73659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7597054" y="2995230"/>
            <a:ext cx="776264" cy="766384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9"/>
              </a:ext>
            </a:extLst>
          </a:blip>
          <a:srcRect/>
          <a:stretch>
            <a:fillRect/>
          </a:stretch>
        </p:blipFill>
        <p:spPr>
          <a:xfrm>
            <a:off x="9418445" y="2990836"/>
            <a:ext cx="889124" cy="744641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3807411" y="2883923"/>
            <a:ext cx="572383" cy="988999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171625" y="4184543"/>
            <a:ext cx="1846211" cy="945216"/>
            <a:chOff x="0" y="-19049"/>
            <a:chExt cx="3692422" cy="1890433"/>
          </a:xfrm>
        </p:grpSpPr>
        <p:sp>
          <p:nvSpPr>
            <p:cNvPr id="32" name="TextBox 32"/>
            <p:cNvSpPr txBox="1"/>
            <p:nvPr/>
          </p:nvSpPr>
          <p:spPr>
            <a:xfrm>
              <a:off x="0" y="1358424"/>
              <a:ext cx="3692422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19049"/>
              <a:ext cx="3692422" cy="11285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6"/>
                </a:lnSpc>
                <a:spcBef>
                  <a:spcPct val="0"/>
                </a:spcBef>
              </a:pPr>
              <a:r>
                <a:rPr lang="en-US" sz="1741" b="1" spc="67" dirty="0" err="1">
                  <a:solidFill>
                    <a:srgbClr val="191919"/>
                  </a:solidFill>
                  <a:latin typeface="+mj-lt"/>
                </a:rPr>
                <a:t>Kariyer</a:t>
              </a:r>
              <a:r>
                <a:rPr lang="en-US" sz="1741" b="1" spc="67" dirty="0">
                  <a:solidFill>
                    <a:srgbClr val="191919"/>
                  </a:solidFill>
                  <a:latin typeface="+mj-lt"/>
                </a:rPr>
                <a:t> </a:t>
              </a:r>
              <a:r>
                <a:rPr lang="en-US" sz="1741" b="1" spc="67" dirty="0" err="1">
                  <a:solidFill>
                    <a:srgbClr val="191919"/>
                  </a:solidFill>
                  <a:latin typeface="+mj-lt"/>
                </a:rPr>
                <a:t>Danışmanlığı</a:t>
              </a:r>
              <a:endParaRPr lang="en-US" sz="1741" b="1" spc="67" dirty="0">
                <a:solidFill>
                  <a:srgbClr val="191919"/>
                </a:solidFill>
                <a:latin typeface="+mj-lt"/>
              </a:endParaRPr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3170497" y="1705972"/>
            <a:ext cx="184621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  <a:spcBef>
                <a:spcPct val="0"/>
              </a:spcBef>
            </a:pP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İş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ve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Staj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Olanağı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Sağlama</a:t>
            </a:r>
            <a:endParaRPr lang="en-US" sz="1741" b="1" spc="67" dirty="0">
              <a:solidFill>
                <a:srgbClr val="191919"/>
              </a:solidFill>
              <a:latin typeface="+mj-lt"/>
            </a:endParaRPr>
          </a:p>
        </p:txBody>
      </p:sp>
      <p:grpSp>
        <p:nvGrpSpPr>
          <p:cNvPr id="35" name="Group 35"/>
          <p:cNvGrpSpPr/>
          <p:nvPr/>
        </p:nvGrpSpPr>
        <p:grpSpPr>
          <a:xfrm>
            <a:off x="5096335" y="4248599"/>
            <a:ext cx="1846211" cy="665833"/>
            <a:chOff x="0" y="-19049"/>
            <a:chExt cx="3692422" cy="1331666"/>
          </a:xfrm>
        </p:grpSpPr>
        <p:sp>
          <p:nvSpPr>
            <p:cNvPr id="36" name="TextBox 36"/>
            <p:cNvSpPr txBox="1"/>
            <p:nvPr/>
          </p:nvSpPr>
          <p:spPr>
            <a:xfrm>
              <a:off x="0" y="799657"/>
              <a:ext cx="3692422" cy="5129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959"/>
                </a:lnSpc>
              </a:pPr>
              <a:endParaRPr sz="1200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0" y="-19049"/>
              <a:ext cx="3692422" cy="5642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246"/>
                </a:lnSpc>
                <a:spcBef>
                  <a:spcPct val="0"/>
                </a:spcBef>
              </a:pPr>
              <a:r>
                <a:rPr lang="en-US" sz="1741" b="1" spc="67" dirty="0" err="1">
                  <a:solidFill>
                    <a:srgbClr val="191919"/>
                  </a:solidFill>
                  <a:latin typeface="+mj-lt"/>
                </a:rPr>
                <a:t>Kariyer</a:t>
              </a:r>
              <a:r>
                <a:rPr lang="en-US" sz="1741" b="1" spc="67" dirty="0">
                  <a:solidFill>
                    <a:srgbClr val="191919"/>
                  </a:solidFill>
                  <a:latin typeface="+mj-lt"/>
                </a:rPr>
                <a:t> </a:t>
              </a:r>
              <a:r>
                <a:rPr lang="en-US" sz="1741" b="1" spc="67" dirty="0" err="1">
                  <a:solidFill>
                    <a:srgbClr val="191919"/>
                  </a:solidFill>
                  <a:latin typeface="+mj-lt"/>
                </a:rPr>
                <a:t>Fuarı</a:t>
              </a:r>
              <a:endParaRPr lang="en-US" sz="1741" b="1" spc="67" dirty="0">
                <a:solidFill>
                  <a:srgbClr val="191919"/>
                </a:solidFill>
                <a:latin typeface="+mj-lt"/>
              </a:endParaRPr>
            </a:p>
          </p:txBody>
        </p:sp>
      </p:grpSp>
      <p:sp>
        <p:nvSpPr>
          <p:cNvPr id="38" name="TextBox 38"/>
          <p:cNvSpPr txBox="1"/>
          <p:nvPr/>
        </p:nvSpPr>
        <p:spPr>
          <a:xfrm>
            <a:off x="9092563" y="4181368"/>
            <a:ext cx="184621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  <a:spcBef>
                <a:spcPct val="0"/>
              </a:spcBef>
            </a:pP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Teknik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Geziler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ve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Eğitimler</a:t>
            </a:r>
            <a:endParaRPr lang="en-US" sz="1741" b="1" spc="67" dirty="0">
              <a:solidFill>
                <a:srgbClr val="191919"/>
              </a:solidFill>
              <a:latin typeface="+mj-lt"/>
            </a:endParaRPr>
          </a:p>
        </p:txBody>
      </p:sp>
      <p:sp>
        <p:nvSpPr>
          <p:cNvPr id="39" name="TextBox 39"/>
          <p:cNvSpPr txBox="1"/>
          <p:nvPr/>
        </p:nvSpPr>
        <p:spPr>
          <a:xfrm>
            <a:off x="7022173" y="1928205"/>
            <a:ext cx="1846211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6"/>
              </a:lnSpc>
              <a:spcBef>
                <a:spcPct val="0"/>
              </a:spcBef>
            </a:pP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Seminer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ve</a:t>
            </a:r>
            <a:r>
              <a:rPr lang="en-US" sz="1741" b="1" spc="67" dirty="0">
                <a:solidFill>
                  <a:srgbClr val="191919"/>
                </a:solidFill>
                <a:latin typeface="+mj-lt"/>
              </a:rPr>
              <a:t> </a:t>
            </a:r>
            <a:r>
              <a:rPr lang="en-US" sz="1741" b="1" spc="67" dirty="0" err="1">
                <a:solidFill>
                  <a:srgbClr val="191919"/>
                </a:solidFill>
                <a:latin typeface="+mj-lt"/>
              </a:rPr>
              <a:t>Konferanslar</a:t>
            </a:r>
            <a:endParaRPr lang="en-US" sz="1741" b="1" spc="67" dirty="0">
              <a:solidFill>
                <a:srgbClr val="191919"/>
              </a:solidFill>
              <a:latin typeface="+mj-lt"/>
            </a:endParaRPr>
          </a:p>
        </p:txBody>
      </p:sp>
      <p:sp>
        <p:nvSpPr>
          <p:cNvPr id="41" name="Dikdörtgen 40"/>
          <p:cNvSpPr/>
          <p:nvPr/>
        </p:nvSpPr>
        <p:spPr>
          <a:xfrm>
            <a:off x="0" y="-7023"/>
            <a:ext cx="12192000" cy="950650"/>
          </a:xfrm>
          <a:prstGeom prst="rect">
            <a:avLst/>
          </a:prstGeom>
          <a:solidFill>
            <a:srgbClr val="061F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prstClr val="white"/>
              </a:solidFill>
            </a:endParaRPr>
          </a:p>
        </p:txBody>
      </p:sp>
      <p:sp>
        <p:nvSpPr>
          <p:cNvPr id="42" name="Metin kutusu 41">
            <a:extLst>
              <a:ext uri="{FF2B5EF4-FFF2-40B4-BE49-F238E27FC236}">
                <a16:creationId xmlns:a16="http://schemas.microsoft.com/office/drawing/2014/main" xmlns="" id="{333A3C24-1E15-2245-94B7-5B839D3C1D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59" y="388060"/>
            <a:ext cx="11739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buChar char="l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tr-TR" sz="2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ÖĞRENCİ REHBERLİK </a:t>
            </a:r>
            <a:r>
              <a:rPr lang="tr-TR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VE  </a:t>
            </a:r>
            <a:r>
              <a:rPr lang="tr-TR" altLang="en-US" sz="2800" b="1" dirty="0" smtClean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KARİYER </a:t>
            </a:r>
            <a:r>
              <a:rPr lang="tr-TR" altLang="en-US" sz="2800" b="1" dirty="0">
                <a:solidFill>
                  <a:schemeClr val="bg1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MERKEZİ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9266199" y="5835172"/>
            <a:ext cx="2925801" cy="4081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lnSpc>
                <a:spcPct val="114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None/>
            </a:pPr>
            <a:r>
              <a:rPr lang="tr-TR" dirty="0">
                <a:solidFill>
                  <a:srgbClr val="061F5C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www.orkam.yildiz.edu.tr</a:t>
            </a:r>
            <a:endParaRPr lang="tr-TR" sz="800" dirty="0">
              <a:solidFill>
                <a:srgbClr val="061F5C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44" name="Resim 43"/>
          <p:cNvPicPr>
            <a:picLocks noChangeAspect="1"/>
          </p:cNvPicPr>
          <p:nvPr/>
        </p:nvPicPr>
        <p:blipFill rotWithShape="1">
          <a:blip r:embed="rId3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0000"/>
          <a:stretch/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24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6405697"/>
            <a:ext cx="12192000" cy="301581"/>
            <a:chOff x="0" y="0"/>
            <a:chExt cx="6186311" cy="15302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186311" cy="153025"/>
            </a:xfrm>
            <a:custGeom>
              <a:avLst/>
              <a:gdLst/>
              <a:ahLst/>
              <a:cxnLst/>
              <a:rect l="l" t="t" r="r" b="b"/>
              <a:pathLst>
                <a:path w="6186311" h="153025">
                  <a:moveTo>
                    <a:pt x="0" y="0"/>
                  </a:moveTo>
                  <a:lnTo>
                    <a:pt x="6186311" y="0"/>
                  </a:lnTo>
                  <a:lnTo>
                    <a:pt x="6186311" y="153025"/>
                  </a:lnTo>
                  <a:lnTo>
                    <a:pt x="0" y="153025"/>
                  </a:lnTo>
                  <a:close/>
                </a:path>
              </a:pathLst>
            </a:custGeom>
            <a:solidFill>
              <a:srgbClr val="06205C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00572" y="1755635"/>
            <a:ext cx="370282" cy="29113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8364" y="2375891"/>
            <a:ext cx="372491" cy="37249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00572" y="3115868"/>
            <a:ext cx="370282" cy="37028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0572" y="3856600"/>
            <a:ext cx="370282" cy="37028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600572" y="4640743"/>
            <a:ext cx="370282" cy="3679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600572" y="5337197"/>
            <a:ext cx="370282" cy="37028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8482" y="6454811"/>
            <a:ext cx="3203086" cy="1923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Öğrenci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Rehberlik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ve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Kariyer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</a:t>
            </a:r>
            <a:r>
              <a:rPr lang="en-US" sz="1087" dirty="0" err="1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Merkezi</a:t>
            </a: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 (ÖRKAM)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387819" y="6456003"/>
            <a:ext cx="2804181" cy="192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23"/>
              </a:lnSpc>
            </a:pPr>
            <a:r>
              <a:rPr lang="en-US" sz="1087" dirty="0">
                <a:solidFill>
                  <a:srgbClr val="D9D9D9">
                    <a:alpha val="80784"/>
                  </a:srgbClr>
                </a:solidFill>
                <a:latin typeface="Barlow Medium Bold"/>
              </a:rPr>
              <a:t>http://www.orkam.yildiz.edu.tr/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05481" y="711201"/>
            <a:ext cx="2316863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5"/>
              </a:lnSpc>
            </a:pPr>
            <a:r>
              <a:rPr lang="en-US" sz="4425" b="1" dirty="0" err="1">
                <a:solidFill>
                  <a:srgbClr val="06205C"/>
                </a:solidFill>
              </a:rPr>
              <a:t>İletişim</a:t>
            </a:r>
            <a:endParaRPr lang="en-US" sz="4425" b="1" dirty="0">
              <a:solidFill>
                <a:srgbClr val="06205C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341170" y="1755600"/>
            <a:ext cx="240638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867" b="1" spc="110" dirty="0">
                <a:solidFill>
                  <a:srgbClr val="000000"/>
                </a:solidFill>
              </a:rPr>
              <a:t>orkam@yildiz.edu.tr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260857" y="2416534"/>
            <a:ext cx="4212030" cy="2693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867" b="1" spc="110" dirty="0">
                <a:solidFill>
                  <a:srgbClr val="000000"/>
                </a:solidFill>
              </a:rPr>
              <a:t>+90 212 3836566 / +90 212 3836568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321949" y="3155407"/>
            <a:ext cx="3099594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867" b="1" spc="110" dirty="0">
                <a:solidFill>
                  <a:srgbClr val="000000"/>
                </a:solidFill>
              </a:rPr>
              <a:t>instagram.com/</a:t>
            </a:r>
            <a:r>
              <a:rPr lang="en-US" sz="1867" b="1" spc="110" dirty="0" err="1">
                <a:solidFill>
                  <a:srgbClr val="000000"/>
                </a:solidFill>
              </a:rPr>
              <a:t>ytukariyer</a:t>
            </a:r>
            <a:endParaRPr lang="en-US" sz="1867" b="1" spc="110" dirty="0">
              <a:solidFill>
                <a:srgbClr val="000000"/>
              </a:solidFill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43916" y="3894281"/>
            <a:ext cx="266162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867" b="1" spc="110" dirty="0">
                <a:solidFill>
                  <a:srgbClr val="000000"/>
                </a:solidFill>
              </a:rPr>
              <a:t>twitter.com/</a:t>
            </a:r>
            <a:r>
              <a:rPr lang="en-US" sz="1867" b="1" spc="110" dirty="0" err="1">
                <a:solidFill>
                  <a:srgbClr val="000000"/>
                </a:solidFill>
              </a:rPr>
              <a:t>ytukariyer</a:t>
            </a:r>
            <a:endParaRPr lang="en-US" sz="1867" b="1" spc="110" dirty="0">
              <a:solidFill>
                <a:srgbClr val="000000"/>
              </a:solidFill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260857" y="4687936"/>
            <a:ext cx="4131717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867" b="1" spc="110" dirty="0">
                <a:solidFill>
                  <a:srgbClr val="000000"/>
                </a:solidFill>
              </a:rPr>
              <a:t>facebook.com/</a:t>
            </a:r>
            <a:r>
              <a:rPr lang="en-US" sz="1867" b="1" spc="110" dirty="0" err="1">
                <a:solidFill>
                  <a:srgbClr val="000000"/>
                </a:solidFill>
              </a:rPr>
              <a:t>yildizkariyermerkezi</a:t>
            </a:r>
            <a:endParaRPr lang="en-US" sz="1867" b="1" spc="110" dirty="0">
              <a:solidFill>
                <a:srgbClr val="000000"/>
              </a:solidFill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2133600" y="5378255"/>
            <a:ext cx="9050375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7"/>
              </a:lnSpc>
            </a:pPr>
            <a:r>
              <a:rPr lang="en-US" sz="1867" b="1" spc="110" dirty="0">
                <a:solidFill>
                  <a:srgbClr val="000000"/>
                </a:solidFill>
              </a:rPr>
              <a:t>linkedin.com/ </a:t>
            </a:r>
            <a:r>
              <a:rPr lang="en-US" sz="1867" b="1" spc="110" dirty="0" err="1">
                <a:solidFill>
                  <a:srgbClr val="000000"/>
                </a:solidFill>
              </a:rPr>
              <a:t>Yıldız</a:t>
            </a:r>
            <a:r>
              <a:rPr lang="en-US" sz="1867" b="1" spc="110" dirty="0">
                <a:solidFill>
                  <a:srgbClr val="000000"/>
                </a:solidFill>
              </a:rPr>
              <a:t> </a:t>
            </a:r>
            <a:r>
              <a:rPr lang="en-US" sz="1867" b="1" spc="110" dirty="0" err="1">
                <a:solidFill>
                  <a:srgbClr val="000000"/>
                </a:solidFill>
              </a:rPr>
              <a:t>Teknik</a:t>
            </a:r>
            <a:r>
              <a:rPr lang="en-US" sz="1867" b="1" spc="110" dirty="0">
                <a:solidFill>
                  <a:srgbClr val="000000"/>
                </a:solidFill>
              </a:rPr>
              <a:t> </a:t>
            </a:r>
            <a:r>
              <a:rPr lang="en-US" sz="1867" b="1" spc="110" dirty="0" err="1">
                <a:solidFill>
                  <a:srgbClr val="000000"/>
                </a:solidFill>
              </a:rPr>
              <a:t>Üniversitesi</a:t>
            </a:r>
            <a:r>
              <a:rPr lang="en-US" sz="1867" b="1" spc="110" dirty="0">
                <a:solidFill>
                  <a:srgbClr val="000000"/>
                </a:solidFill>
              </a:rPr>
              <a:t> </a:t>
            </a:r>
            <a:r>
              <a:rPr lang="en-US" sz="1867" b="1" spc="110" dirty="0" err="1">
                <a:solidFill>
                  <a:srgbClr val="000000"/>
                </a:solidFill>
              </a:rPr>
              <a:t>Öğrenci</a:t>
            </a:r>
            <a:r>
              <a:rPr lang="en-US" sz="1867" b="1" spc="110" dirty="0">
                <a:solidFill>
                  <a:srgbClr val="000000"/>
                </a:solidFill>
              </a:rPr>
              <a:t> </a:t>
            </a:r>
            <a:r>
              <a:rPr lang="en-US" sz="1867" b="1" spc="110" dirty="0" err="1">
                <a:solidFill>
                  <a:srgbClr val="000000"/>
                </a:solidFill>
              </a:rPr>
              <a:t>Rehberlik</a:t>
            </a:r>
            <a:r>
              <a:rPr lang="en-US" sz="1867" b="1" spc="110" dirty="0">
                <a:solidFill>
                  <a:srgbClr val="000000"/>
                </a:solidFill>
              </a:rPr>
              <a:t> </a:t>
            </a:r>
            <a:r>
              <a:rPr lang="en-US" sz="1867" b="1" spc="110" dirty="0" err="1">
                <a:solidFill>
                  <a:srgbClr val="000000"/>
                </a:solidFill>
              </a:rPr>
              <a:t>ve</a:t>
            </a:r>
            <a:r>
              <a:rPr lang="en-US" sz="1867" b="1" spc="110" dirty="0">
                <a:solidFill>
                  <a:srgbClr val="000000"/>
                </a:solidFill>
              </a:rPr>
              <a:t> </a:t>
            </a:r>
            <a:r>
              <a:rPr lang="en-US" sz="1867" b="1" spc="110" dirty="0" err="1">
                <a:solidFill>
                  <a:srgbClr val="000000"/>
                </a:solidFill>
              </a:rPr>
              <a:t>Kariyer</a:t>
            </a:r>
            <a:r>
              <a:rPr lang="en-US" sz="1867" b="1" spc="110" dirty="0">
                <a:solidFill>
                  <a:srgbClr val="000000"/>
                </a:solidFill>
              </a:rPr>
              <a:t> </a:t>
            </a:r>
            <a:r>
              <a:rPr lang="en-US" sz="1867" b="1" spc="110" dirty="0" err="1">
                <a:solidFill>
                  <a:srgbClr val="000000"/>
                </a:solidFill>
              </a:rPr>
              <a:t>Merkezi</a:t>
            </a:r>
            <a:endParaRPr lang="en-US" sz="1867" b="1" spc="11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534970"/>
      </p:ext>
    </p:extLst>
  </p:cSld>
  <p:clrMapOvr>
    <a:masterClrMapping/>
  </p:clrMapOvr>
</p:sld>
</file>

<file path=ppt/theme/theme1.xml><?xml version="1.0" encoding="utf-8"?>
<a:theme xmlns:a="http://schemas.openxmlformats.org/drawingml/2006/main" name="Orbit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924</TotalTime>
  <Words>172</Words>
  <Application>Microsoft Office PowerPoint</Application>
  <PresentationFormat>Geniş ekran</PresentationFormat>
  <Paragraphs>33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4" baseType="lpstr">
      <vt:lpstr>Arial</vt:lpstr>
      <vt:lpstr>Barlow Medium Bold</vt:lpstr>
      <vt:lpstr>Calibri</vt:lpstr>
      <vt:lpstr>Calibri Light</vt:lpstr>
      <vt:lpstr>Lucida Sans Unicode</vt:lpstr>
      <vt:lpstr>Nirmala UI Semilight</vt:lpstr>
      <vt:lpstr>Wingdings</vt:lpstr>
      <vt:lpstr>Orbit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Bekir ŞENER</dc:creator>
  <cp:lastModifiedBy>Microsoft hesabı</cp:lastModifiedBy>
  <cp:revision>61</cp:revision>
  <dcterms:created xsi:type="dcterms:W3CDTF">2018-02-22T12:39:35Z</dcterms:created>
  <dcterms:modified xsi:type="dcterms:W3CDTF">2022-09-30T08:41:00Z</dcterms:modified>
</cp:coreProperties>
</file>